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2" r:id="rId3"/>
    <p:sldId id="300" r:id="rId4"/>
    <p:sldId id="375" r:id="rId5"/>
    <p:sldId id="264" r:id="rId6"/>
    <p:sldId id="265" r:id="rId7"/>
    <p:sldId id="257" r:id="rId8"/>
    <p:sldId id="262" r:id="rId9"/>
    <p:sldId id="263" r:id="rId10"/>
    <p:sldId id="261" r:id="rId11"/>
    <p:sldId id="260" r:id="rId12"/>
    <p:sldId id="376" r:id="rId13"/>
    <p:sldId id="377" r:id="rId14"/>
    <p:sldId id="259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0F91C-B17A-440A-9240-E1479066BA77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FD74-7946-43B6-8CE0-8CA64BA64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9FD74-7946-43B6-8CE0-8CA64BA6494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9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9FE98-6E1F-499D-8928-CEA487EDA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5AB2CD-0D64-4A15-AA24-80F369BBB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C64827-C5A9-4222-BCEE-54C1EA24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522-7356-44C3-ADE7-CCEACBDC099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8E4FD1-2B4F-4DAF-BB04-47AF40E3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544-0996-4A15-933D-384447F1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6C33-C59E-4ECC-B82D-DC02DBBD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8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4888F-332B-4C5A-B7F3-EF18D65B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CD100-8055-4949-8718-2EFC4921D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F9F481-CB47-43A2-919C-AE635E9F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522-7356-44C3-ADE7-CCEACBDC099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A33DBF-EED8-4E44-95A3-A188C60A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6CB19-2CE7-4FC8-BF77-730F927E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6C33-C59E-4ECC-B82D-DC02DBBD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0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283F72-6EE9-460A-950B-C18E8676C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8D656D-A203-4F2C-A349-5B2A753BF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98D47-2E11-48B8-98CC-6A641304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522-7356-44C3-ADE7-CCEACBDC099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B1AEA-77FC-4E67-9F00-1C3B52BF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E0C6D3-1A79-4C97-AF1A-CE21B345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6C33-C59E-4ECC-B82D-DC02DBBD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53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8AFCF6-E3D8-415E-B9FE-ED948E2A55F3}"/>
              </a:ext>
            </a:extLst>
          </p:cNvPr>
          <p:cNvSpPr/>
          <p:nvPr userDrawn="1"/>
        </p:nvSpPr>
        <p:spPr>
          <a:xfrm>
            <a:off x="6860118" y="0"/>
            <a:ext cx="5327649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72184E-0D81-43FF-AF74-7B118390854E}"/>
              </a:ext>
            </a:extLst>
          </p:cNvPr>
          <p:cNvSpPr/>
          <p:nvPr userDrawn="1"/>
        </p:nvSpPr>
        <p:spPr>
          <a:xfrm>
            <a:off x="0" y="5184776"/>
            <a:ext cx="3530600" cy="1674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35" y="375118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336006" y="3699455"/>
            <a:ext cx="5758415" cy="25788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469415" y="1314454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613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E89C085-02B6-4FF4-B204-AC3879F0AC19}"/>
              </a:ext>
            </a:extLst>
          </p:cNvPr>
          <p:cNvSpPr/>
          <p:nvPr userDrawn="1"/>
        </p:nvSpPr>
        <p:spPr>
          <a:xfrm>
            <a:off x="0" y="0"/>
            <a:ext cx="5623984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800" y="3524668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336006" y="504006"/>
            <a:ext cx="5758415" cy="57743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6233800" y="4374004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8215125" y="145455"/>
            <a:ext cx="3640875" cy="2921721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3"/>
          </p:nvPr>
        </p:nvSpPr>
        <p:spPr>
          <a:xfrm>
            <a:off x="4480125" y="145457"/>
            <a:ext cx="3640875" cy="2921721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3331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8FB29-04B9-48AD-A059-2E2E6A5D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D464A8-47E9-49F9-A182-C65590F67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00F162-5D98-4016-B147-D3A9BC8F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522-7356-44C3-ADE7-CCEACBDC099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163D13-7920-4B73-A533-B6CFC262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89EB2-9EED-49E6-8F55-D73E91D4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6C33-C59E-4ECC-B82D-DC02DBBD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5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178BA-D36A-472B-85E6-7BCBB030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C5FC23-A508-4B45-BA6C-9B0885C8E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59F50-1D45-418C-A63E-132B9CCF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522-7356-44C3-ADE7-CCEACBDC099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DCBEDA-71B6-44EA-8B9C-08D11223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ADA8CF-03E0-4B87-A9F4-2DC99DE7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6C33-C59E-4ECC-B82D-DC02DBBD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1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4FA6F-0CDE-4746-9A23-FD3EAF07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E8EB8-5D5D-4977-AF6B-765CA8772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E91CA7-5C3B-438A-A4D3-5FA76CAAC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52C44C-ECAD-49F2-85D3-31020EA5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522-7356-44C3-ADE7-CCEACBDC099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E0196C-F6B8-49E2-B229-7B45ECD6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ADFCED-259E-4A7A-8672-01DDCE8F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6C33-C59E-4ECC-B82D-DC02DBBD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9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EB297-C2E0-4F5D-AA24-2393C88F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94D176-64AE-4CFF-8F57-E05B46589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335779-A430-46AC-8EBE-F0E487FD8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D9876F-B30C-4E9D-97E6-83EFBE250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BA3D0C-8D20-4678-A2BF-AD37A07C3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23C1A8-EBBC-4DF9-AB18-EE5658FD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522-7356-44C3-ADE7-CCEACBDC099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9402E1-CA9B-494D-A3F9-49987644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7A772D-26BA-4896-9DD3-E4DC02C3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6C33-C59E-4ECC-B82D-DC02DBBD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9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C45D0-11C0-4426-83B9-8FE92DF81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45C93D-EADA-4749-ADCB-CAC7AAE1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522-7356-44C3-ADE7-CCEACBDC099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1B0E10-6013-458C-96CC-6AED6EE3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F41EBA-E5D8-4791-96C1-CCEF67BD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6C33-C59E-4ECC-B82D-DC02DBBD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52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10EF3C-F0B2-43DE-8282-E7581951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522-7356-44C3-ADE7-CCEACBDC099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DADBC2-EE7F-445B-A406-E260802F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3AC73F-90A6-456A-B666-585E3057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6C33-C59E-4ECC-B82D-DC02DBBD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6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A757C-694B-4DA5-B4B2-B3789F3E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571A7F-A33C-47B3-BC11-FBAE0BF7F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F35779-36C0-45D2-A75A-6E5BF8654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774BA7-DA22-42C9-9DF5-3BF91220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522-7356-44C3-ADE7-CCEACBDC099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3D4E39-57C8-4630-A1EF-9DF5D795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A19D6-83FD-4AE7-B8EE-0ECEAC4C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6C33-C59E-4ECC-B82D-DC02DBBD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77CD2-F752-47C9-93EC-59685779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9BA0C3-3E65-4693-8504-434DA1B93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02A4EC-8E71-489B-9EF0-6D4094EB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8DCA5C-CB62-4852-894B-DD9871AA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522-7356-44C3-ADE7-CCEACBDC099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83C317-9A0F-494F-8330-CB2752DE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E3E8B3-1C10-4E22-81BC-950322AC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6C33-C59E-4ECC-B82D-DC02DBBD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8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1C970-5645-446E-AC9D-6AF6BF32B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66D456-70E7-492A-98DF-F0488B8C0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A89A6-057A-43A2-8D0D-CCF2178C9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B8522-7356-44C3-ADE7-CCEACBDC099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760878-B39A-4669-922D-EBB199BC6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97123-BE31-4AD2-80CD-DED286F98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6C33-C59E-4ECC-B82D-DC02DBBD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6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svps.gov.ru/fsvps/laws/4349.html" TargetMode="External"/><Relationship Id="rId7" Type="http://schemas.openxmlformats.org/officeDocument/2006/relationships/hyperlink" Target="https://fsvps.gov.ru/fsvps/laws/8020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svps.gov.ru/fsvps/laws/8019.html" TargetMode="External"/><Relationship Id="rId5" Type="http://schemas.openxmlformats.org/officeDocument/2006/relationships/hyperlink" Target="https://fsvps.gov.ru/fsvps/laws/8113.html" TargetMode="External"/><Relationship Id="rId4" Type="http://schemas.openxmlformats.org/officeDocument/2006/relationships/hyperlink" Target="https://fsvps.gov.ru/fsvps/laws/819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DC357E0-69F6-4A23-9801-768F26B8F5FA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0B4F6-53C2-4F9F-B388-334B13639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312706"/>
            <a:ext cx="10382249" cy="32722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УПРАВЛЕНИЕ ФЕДЕРАЛЬНОЙ СЛУЖБЫ ПО ВЕТЕРИНАРНОМУ И ФИТОСАНИТАРНОМУ НАДЗОРУ  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ПО ОРЛОВСКОЙ И КУРСКОЙ ОБЛАСТЯМ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1600" b="1" dirty="0">
              <a:latin typeface="Times New Roman" pitchFamily="18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1400" b="1" i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видеоконференции: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1400" b="1" i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норм Федерального закона от 30.12.2020 № 522-ФЗ «О внесении изменений в Федеральный закон «О безопасном обращении с пестицидами и агрохимикатами» в частности совершенствования государственного контроля (надзора) в области безопасного обращения с пестицидами и агрохимикатами»</a:t>
            </a:r>
          </a:p>
          <a:p>
            <a:pPr marL="342900" indent="-342900" algn="ctr">
              <a:buFontTx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регистрации хозяйствующих субъектов в Федеральной государственной информационной системе прослеживаемости пестицидов и агрохимикатов (ФГИС ППА)</a:t>
            </a:r>
            <a:endParaRPr lang="ru-RU" sz="1600" dirty="0"/>
          </a:p>
          <a:p>
            <a:pPr algn="ctr" eaLnBrk="1" hangingPunct="1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A9F84E-301E-4292-875E-701E55D8AB7B}"/>
              </a:ext>
            </a:extLst>
          </p:cNvPr>
          <p:cNvSpPr/>
          <p:nvPr/>
        </p:nvSpPr>
        <p:spPr>
          <a:xfrm>
            <a:off x="18756" y="0"/>
            <a:ext cx="964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A22549ED-BE2F-4372-A251-335700890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29" y="2686050"/>
            <a:ext cx="5729430" cy="346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6AF17B4-55DF-4F9D-989C-EBCBB1EC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" y="342852"/>
            <a:ext cx="964800" cy="889312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round/>
            <a:headEnd/>
            <a:tailEnd/>
          </a:ln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57D6C843-070C-4B2F-A39C-F7418BEDF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8732" y="3939420"/>
            <a:ext cx="4980647" cy="280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0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DF3524-3984-441A-AAB7-B6101B6917FA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D57F50-69B0-4326-8D9F-1A378B9D7DEA}"/>
              </a:ext>
            </a:extLst>
          </p:cNvPr>
          <p:cNvSpPr/>
          <p:nvPr/>
        </p:nvSpPr>
        <p:spPr>
          <a:xfrm>
            <a:off x="18756" y="0"/>
            <a:ext cx="964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1871519-A122-4942-B6CD-2C4A85661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" y="274319"/>
            <a:ext cx="977168" cy="918000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round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96DCDC-96B7-469E-9EC2-18BAEA48F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66" y="0"/>
            <a:ext cx="4845538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80F0DA-36CE-49D3-BFFC-06D724E77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33" y="0"/>
            <a:ext cx="484553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43A2E-B9FC-4698-B854-B0A25CF0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556" y="0"/>
            <a:ext cx="2167607" cy="163896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dirty="0"/>
              <a:t>Форма заявления на регистрацию в ФГИС ППА</a:t>
            </a:r>
          </a:p>
        </p:txBody>
      </p:sp>
    </p:spTree>
    <p:extLst>
      <p:ext uri="{BB962C8B-B14F-4D97-AF65-F5344CB8AC3E}">
        <p14:creationId xmlns:p14="http://schemas.microsoft.com/office/powerpoint/2010/main" val="350380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217895-5DD4-4DFE-8C91-142A8043900E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EADAE3-56FB-447B-AEAD-D123592B1D15}"/>
              </a:ext>
            </a:extLst>
          </p:cNvPr>
          <p:cNvSpPr/>
          <p:nvPr/>
        </p:nvSpPr>
        <p:spPr>
          <a:xfrm>
            <a:off x="18757" y="0"/>
            <a:ext cx="964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EBF497D-967E-4DBF-8FEF-D071C9750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" y="323085"/>
            <a:ext cx="964800" cy="918000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round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88B6F-73E1-4515-9288-6EAC859C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9" y="91123"/>
            <a:ext cx="10578905" cy="78208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Форма заявления на регистрацию в ФГИС ППА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E40D1E7-AF77-4BB5-9DA0-EE49BC66D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8" y="873207"/>
            <a:ext cx="10367890" cy="5893669"/>
          </a:xfrm>
        </p:spPr>
      </p:pic>
    </p:spTree>
    <p:extLst>
      <p:ext uri="{BB962C8B-B14F-4D97-AF65-F5344CB8AC3E}">
        <p14:creationId xmlns:p14="http://schemas.microsoft.com/office/powerpoint/2010/main" val="116102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217895-5DD4-4DFE-8C91-142A8043900E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EADAE3-56FB-447B-AEAD-D123592B1D15}"/>
              </a:ext>
            </a:extLst>
          </p:cNvPr>
          <p:cNvSpPr/>
          <p:nvPr/>
        </p:nvSpPr>
        <p:spPr>
          <a:xfrm>
            <a:off x="18757" y="0"/>
            <a:ext cx="964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EBF497D-967E-4DBF-8FEF-D071C9750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" y="323085"/>
            <a:ext cx="964800" cy="918000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round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88B6F-73E1-4515-9288-6EAC859C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9" y="91123"/>
            <a:ext cx="10578905" cy="78208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Форма заявления на регистрацию в ФГИС ППА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926EC8-5716-4D7B-8AAF-3F1FA9EA7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14" y="827648"/>
            <a:ext cx="4845538" cy="59392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132406-FE21-4A0C-9F15-417AF04CF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210" y="827647"/>
            <a:ext cx="4845538" cy="598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217895-5DD4-4DFE-8C91-142A8043900E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EADAE3-56FB-447B-AEAD-D123592B1D15}"/>
              </a:ext>
            </a:extLst>
          </p:cNvPr>
          <p:cNvSpPr/>
          <p:nvPr/>
        </p:nvSpPr>
        <p:spPr>
          <a:xfrm>
            <a:off x="18757" y="0"/>
            <a:ext cx="964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EBF497D-967E-4DBF-8FEF-D071C9750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" y="323085"/>
            <a:ext cx="964800" cy="918000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round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88B6F-73E1-4515-9288-6EAC859C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9" y="91123"/>
            <a:ext cx="10578905" cy="78208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Форма заявления на регистрацию в ФГИС ППА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C5FD37-63CA-422F-8F8E-2A1178498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8" y="873208"/>
            <a:ext cx="4845538" cy="58936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A465A8-3CEF-48AC-9BD8-BE0945679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1" y="873208"/>
            <a:ext cx="4845538" cy="58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5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445E8F-1581-4F9B-A523-AA030F75C6DF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F9006-780E-4EAA-9592-9A009502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22" y="365125"/>
            <a:ext cx="5944037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Форма заявления на регистрацию в ФГИС ППА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154612-1D88-48F9-8012-6D274A1CB2E8}"/>
              </a:ext>
            </a:extLst>
          </p:cNvPr>
          <p:cNvSpPr/>
          <p:nvPr/>
        </p:nvSpPr>
        <p:spPr>
          <a:xfrm>
            <a:off x="18757" y="0"/>
            <a:ext cx="964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2AC5044-B66F-406B-A2B5-1B57A282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983557" cy="918000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round/>
            <a:headEnd/>
            <a:tailEnd/>
          </a:ln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DC673AC-8A6C-4244-887E-A13101370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13" y="2120388"/>
            <a:ext cx="6351149" cy="4372487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E78972-6798-4C4C-BB56-016E66FF1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18" y="0"/>
            <a:ext cx="4845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8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331B8B-1982-419F-84F5-DB6F0B0B1C1F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6AE31-A41B-46DA-B7AB-845FCD94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49" y="2390872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СПАСИБО ЗА ВНИМАНИЕ!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6E197A-40FD-49FE-8C54-F8EE33FDE311}"/>
              </a:ext>
            </a:extLst>
          </p:cNvPr>
          <p:cNvSpPr/>
          <p:nvPr/>
        </p:nvSpPr>
        <p:spPr>
          <a:xfrm>
            <a:off x="0" y="0"/>
            <a:ext cx="9835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8DF8B93-6708-490E-B182-3D0D3E42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7" y="342777"/>
            <a:ext cx="995923" cy="918000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58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9D2547D-B05C-49AB-9558-511DC5991A07}"/>
              </a:ext>
            </a:extLst>
          </p:cNvPr>
          <p:cNvSpPr/>
          <p:nvPr/>
        </p:nvSpPr>
        <p:spPr>
          <a:xfrm>
            <a:off x="-18755" y="14068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4" name="Заголовок 4">
            <a:extLst>
              <a:ext uri="{FF2B5EF4-FFF2-40B4-BE49-F238E27FC236}">
                <a16:creationId xmlns:a16="http://schemas.microsoft.com/office/drawing/2014/main" id="{811A1F90-EF71-4B73-95F8-0C007849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1" y="-1552574"/>
            <a:ext cx="10048874" cy="4248150"/>
          </a:xfrm>
        </p:spPr>
        <p:txBody>
          <a:bodyPr>
            <a:noAutofit/>
          </a:bodyPr>
          <a:lstStyle/>
          <a:p>
            <a:pPr algn="just"/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соответствии со статьей 15 Федерального закона от 19.07.1997 № 109-ФЗ «О безопасном обращении с пестицидами и агрохимикатами», 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30.0</a:t>
            </a:r>
            <a:r>
              <a:rPr lang="en-US" alt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 №1067 «Об утверждении Положения о федеральном государственном контроле (надзоре) в области безопасного обращения с пестицидами и агрохимикатами»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контроль (надзор) в области безопасного обращения с пестицидами и агрохимикатами осуществляет: </a:t>
            </a:r>
            <a:r>
              <a:rPr lang="ru-RU" altLang="ru-RU" sz="17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ветеринарному и фитосанитарному надзору</a:t>
            </a:r>
            <a:br>
              <a:rPr lang="ru-RU" altLang="ru-RU" sz="17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</a:br>
            <a:br>
              <a:rPr lang="ru-RU" altLang="ru-RU" sz="1400" b="1" dirty="0">
                <a:solidFill>
                  <a:schemeClr val="bg1"/>
                </a:solidFill>
              </a:rPr>
            </a:br>
            <a:endParaRPr lang="ru-RU" sz="1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781608-E002-4922-95B9-7A95A0FEF329}"/>
              </a:ext>
            </a:extLst>
          </p:cNvPr>
          <p:cNvSpPr/>
          <p:nvPr/>
        </p:nvSpPr>
        <p:spPr>
          <a:xfrm>
            <a:off x="18756" y="0"/>
            <a:ext cx="964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AB5B9D4A-D2CD-497D-9A75-6F40662AA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381157"/>
            <a:ext cx="969488" cy="918000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round/>
            <a:headEnd/>
            <a:tailEnd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EACD237-DAFF-4BB4-A5C9-C891C8D2A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1" y="2266950"/>
            <a:ext cx="10291561" cy="417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D1B337C-1D2B-4951-984D-F6DC62E28F0C}"/>
              </a:ext>
            </a:extLst>
          </p:cNvPr>
          <p:cNvSpPr/>
          <p:nvPr/>
        </p:nvSpPr>
        <p:spPr>
          <a:xfrm>
            <a:off x="1418858" y="857250"/>
            <a:ext cx="410974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699" name="Прямоугольник 7">
            <a:extLst>
              <a:ext uri="{FF2B5EF4-FFF2-40B4-BE49-F238E27FC236}">
                <a16:creationId xmlns:a16="http://schemas.microsoft.com/office/drawing/2014/main" id="{9C5B9288-B5E2-4170-9CF4-3BF9E878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397" y="305346"/>
            <a:ext cx="4248151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u="sng" dirty="0">
                <a:solidFill>
                  <a:schemeClr val="bg1"/>
                </a:solidFill>
              </a:rPr>
              <a:t>Предмет федерального государственного контроля (надзора) в области безопасного обращения с пестицидами и агрохимикатами</a:t>
            </a:r>
            <a:r>
              <a:rPr lang="ru-RU" altLang="ru-RU" sz="1600" b="1" dirty="0"/>
              <a:t> </a:t>
            </a:r>
            <a:endParaRPr lang="ru-RU" altLang="ru-RU" sz="1600" dirty="0"/>
          </a:p>
        </p:txBody>
      </p:sp>
      <p:sp>
        <p:nvSpPr>
          <p:cNvPr id="29700" name="Прямоугольник 9">
            <a:extLst>
              <a:ext uri="{FF2B5EF4-FFF2-40B4-BE49-F238E27FC236}">
                <a16:creationId xmlns:a16="http://schemas.microsoft.com/office/drawing/2014/main" id="{B973FE9B-5554-40A4-BB00-87A05DB3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409576"/>
            <a:ext cx="56562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федерального государственного контроля (надзора) в области безопасного обращения с пестицидами и агрохимикатами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Прямоугольник 11">
            <a:extLst>
              <a:ext uri="{FF2B5EF4-FFF2-40B4-BE49-F238E27FC236}">
                <a16:creationId xmlns:a16="http://schemas.microsoft.com/office/drawing/2014/main" id="{A773E0B6-BF3B-4E86-B17F-B95B1DF3F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461634"/>
            <a:ext cx="51625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действия (бездействие) контролируемых лиц, связанные с применением пестицидов и агрохимикатов</a:t>
            </a:r>
          </a:p>
          <a:p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здания, помещения, сооружения, линейные объекты, территории, включая водные, земельные и лесные участки, оборудование, устройства, предметы, материалы, транспортные средства, компоненты природной среды, природные  и природно-антропогенные объекты, другие объекты, которыми граждане и организации владеют и (или) пользуются при производстве сельскохозяйственной продукции с применением пестицидов и агрохимикатов (за исключением применения пестицидов и агрохимикатов гражданами для ведения личного подсобного хозяйства</a:t>
            </a:r>
          </a:p>
          <a:p>
            <a:r>
              <a:rPr lang="ru-RU" altLang="ru-RU" sz="1600" dirty="0"/>
              <a:t> </a:t>
            </a:r>
          </a:p>
        </p:txBody>
      </p:sp>
      <p:sp>
        <p:nvSpPr>
          <p:cNvPr id="29702" name="Прямоугольник 1">
            <a:extLst>
              <a:ext uri="{FF2B5EF4-FFF2-40B4-BE49-F238E27FC236}">
                <a16:creationId xmlns:a16="http://schemas.microsoft.com/office/drawing/2014/main" id="{AF8ACA3B-D342-4709-865F-1EC9C0B37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680" y="1461634"/>
            <a:ext cx="3744912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300" dirty="0">
                <a:solidFill>
                  <a:schemeClr val="bg1"/>
                </a:solidFill>
              </a:rPr>
              <a:t>соблюдение гражданами и юридическими лицами требований к пестицидам и агрохимикатам при ввозе на территорию Российской Федерации с территорий государств, не являющихся членами Евразийского экономического союза (статус регистрационного свидетельства о государственной регистрации пестицида и (или) агрохимиката, соответствие ввозимых пестицидов и агрохимикатов требованиям действующего регистрационного свидетельства о государственной регистрации пестицида и (или) агрохимиката);</a:t>
            </a:r>
          </a:p>
        </p:txBody>
      </p:sp>
      <p:sp>
        <p:nvSpPr>
          <p:cNvPr id="29703" name="Прямоугольник 2">
            <a:extLst>
              <a:ext uri="{FF2B5EF4-FFF2-40B4-BE49-F238E27FC236}">
                <a16:creationId xmlns:a16="http://schemas.microsoft.com/office/drawing/2014/main" id="{625C959B-ABD1-4317-A0B3-F835A448C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830" y="4442005"/>
            <a:ext cx="36877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300" dirty="0">
                <a:solidFill>
                  <a:schemeClr val="bg1"/>
                </a:solidFill>
              </a:rPr>
              <a:t>регламентов применения пестицидов и агрохимикатов при производстве сельскохозяйственной продукции (за исключением применения пестицидов и агрохимикатов гражданами для ведения личного подсобного хозяйства).</a:t>
            </a:r>
          </a:p>
        </p:txBody>
      </p:sp>
      <p:grpSp>
        <p:nvGrpSpPr>
          <p:cNvPr id="29704" name="Группа 25">
            <a:extLst>
              <a:ext uri="{FF2B5EF4-FFF2-40B4-BE49-F238E27FC236}">
                <a16:creationId xmlns:a16="http://schemas.microsoft.com/office/drawing/2014/main" id="{A37706A8-1E77-485B-AA86-8961941D057F}"/>
              </a:ext>
            </a:extLst>
          </p:cNvPr>
          <p:cNvGrpSpPr>
            <a:grpSpLocks/>
          </p:cNvGrpSpPr>
          <p:nvPr/>
        </p:nvGrpSpPr>
        <p:grpSpPr bwMode="auto">
          <a:xfrm>
            <a:off x="1000079" y="1570895"/>
            <a:ext cx="163512" cy="163512"/>
            <a:chOff x="4918290" y="1154906"/>
            <a:chExt cx="460271" cy="460271"/>
          </a:xfrm>
        </p:grpSpPr>
        <p:sp>
          <p:nvSpPr>
            <p:cNvPr id="27" name="Прямоугольник: скругленные углы 33">
              <a:extLst>
                <a:ext uri="{FF2B5EF4-FFF2-40B4-BE49-F238E27FC236}">
                  <a16:creationId xmlns:a16="http://schemas.microsoft.com/office/drawing/2014/main" id="{E2A3CCDD-FDC6-4DB9-91A6-2591C3E38345}"/>
                </a:ext>
              </a:extLst>
            </p:cNvPr>
            <p:cNvSpPr/>
            <p:nvPr/>
          </p:nvSpPr>
          <p:spPr>
            <a:xfrm rot="2689455">
              <a:off x="4918290" y="1154906"/>
              <a:ext cx="460271" cy="4602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Прямоугольник: скругленные углы 33">
              <a:extLst>
                <a:ext uri="{FF2B5EF4-FFF2-40B4-BE49-F238E27FC236}">
                  <a16:creationId xmlns:a16="http://schemas.microsoft.com/office/drawing/2014/main" id="{8B5BA923-4578-4728-9B38-9BF0BAF49E1F}"/>
                </a:ext>
              </a:extLst>
            </p:cNvPr>
            <p:cNvSpPr/>
            <p:nvPr/>
          </p:nvSpPr>
          <p:spPr>
            <a:xfrm rot="2689455">
              <a:off x="5052350" y="1288966"/>
              <a:ext cx="192151" cy="192151"/>
            </a:xfrm>
            <a:prstGeom prst="roundRect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9705" name="Группа 28">
            <a:extLst>
              <a:ext uri="{FF2B5EF4-FFF2-40B4-BE49-F238E27FC236}">
                <a16:creationId xmlns:a16="http://schemas.microsoft.com/office/drawing/2014/main" id="{A076F244-5941-49C3-8153-46F7D53CC013}"/>
              </a:ext>
            </a:extLst>
          </p:cNvPr>
          <p:cNvGrpSpPr>
            <a:grpSpLocks/>
          </p:cNvGrpSpPr>
          <p:nvPr/>
        </p:nvGrpSpPr>
        <p:grpSpPr bwMode="auto">
          <a:xfrm>
            <a:off x="1062679" y="4546820"/>
            <a:ext cx="165100" cy="163512"/>
            <a:chOff x="4918290" y="1154906"/>
            <a:chExt cx="460271" cy="460271"/>
          </a:xfrm>
        </p:grpSpPr>
        <p:sp>
          <p:nvSpPr>
            <p:cNvPr id="30" name="Прямоугольник: скругленные углы 33">
              <a:extLst>
                <a:ext uri="{FF2B5EF4-FFF2-40B4-BE49-F238E27FC236}">
                  <a16:creationId xmlns:a16="http://schemas.microsoft.com/office/drawing/2014/main" id="{CE91DEC1-E966-4706-A037-1EF9CEB3F2EB}"/>
                </a:ext>
              </a:extLst>
            </p:cNvPr>
            <p:cNvSpPr/>
            <p:nvPr/>
          </p:nvSpPr>
          <p:spPr>
            <a:xfrm rot="2689455">
              <a:off x="4918290" y="1154906"/>
              <a:ext cx="460271" cy="4602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рямоугольник: скругленные углы 33">
              <a:extLst>
                <a:ext uri="{FF2B5EF4-FFF2-40B4-BE49-F238E27FC236}">
                  <a16:creationId xmlns:a16="http://schemas.microsoft.com/office/drawing/2014/main" id="{57667827-F439-4C3F-AC6E-3ACE6B66073B}"/>
                </a:ext>
              </a:extLst>
            </p:cNvPr>
            <p:cNvSpPr/>
            <p:nvPr/>
          </p:nvSpPr>
          <p:spPr>
            <a:xfrm rot="2689455">
              <a:off x="5051060" y="1288966"/>
              <a:ext cx="194730" cy="192151"/>
            </a:xfrm>
            <a:prstGeom prst="roundRect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9706" name="Группа 31">
            <a:extLst>
              <a:ext uri="{FF2B5EF4-FFF2-40B4-BE49-F238E27FC236}">
                <a16:creationId xmlns:a16="http://schemas.microsoft.com/office/drawing/2014/main" id="{C0E3AA8B-E360-4D96-84B4-8D957900CB66}"/>
              </a:ext>
            </a:extLst>
          </p:cNvPr>
          <p:cNvGrpSpPr>
            <a:grpSpLocks/>
          </p:cNvGrpSpPr>
          <p:nvPr/>
        </p:nvGrpSpPr>
        <p:grpSpPr bwMode="auto">
          <a:xfrm>
            <a:off x="6083375" y="1570101"/>
            <a:ext cx="163513" cy="165100"/>
            <a:chOff x="4918290" y="1154906"/>
            <a:chExt cx="460271" cy="460271"/>
          </a:xfrm>
        </p:grpSpPr>
        <p:sp>
          <p:nvSpPr>
            <p:cNvPr id="33" name="Прямоугольник: скругленные углы 33">
              <a:extLst>
                <a:ext uri="{FF2B5EF4-FFF2-40B4-BE49-F238E27FC236}">
                  <a16:creationId xmlns:a16="http://schemas.microsoft.com/office/drawing/2014/main" id="{F327D30F-4DDF-4D0D-B197-87AE9EE96D46}"/>
                </a:ext>
              </a:extLst>
            </p:cNvPr>
            <p:cNvSpPr/>
            <p:nvPr/>
          </p:nvSpPr>
          <p:spPr>
            <a:xfrm rot="2689455">
              <a:off x="4918290" y="1154906"/>
              <a:ext cx="460271" cy="4602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83F973F0-338E-4A99-A8A4-82CD09B500F3}"/>
                </a:ext>
              </a:extLst>
            </p:cNvPr>
            <p:cNvSpPr/>
            <p:nvPr/>
          </p:nvSpPr>
          <p:spPr>
            <a:xfrm rot="2689455">
              <a:off x="5052349" y="1287676"/>
              <a:ext cx="192153" cy="194730"/>
            </a:xfrm>
            <a:prstGeom prst="roundRect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9707" name="Группа 34">
            <a:extLst>
              <a:ext uri="{FF2B5EF4-FFF2-40B4-BE49-F238E27FC236}">
                <a16:creationId xmlns:a16="http://schemas.microsoft.com/office/drawing/2014/main" id="{AD6CFD82-2B9C-4201-8908-E3B1E5E82ECB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538413"/>
            <a:ext cx="163512" cy="163512"/>
            <a:chOff x="4918290" y="1154906"/>
            <a:chExt cx="460271" cy="460271"/>
          </a:xfrm>
        </p:grpSpPr>
        <p:sp>
          <p:nvSpPr>
            <p:cNvPr id="36" name="Прямоугольник: скругленные углы 33">
              <a:extLst>
                <a:ext uri="{FF2B5EF4-FFF2-40B4-BE49-F238E27FC236}">
                  <a16:creationId xmlns:a16="http://schemas.microsoft.com/office/drawing/2014/main" id="{F2ECFC89-2E7F-47E5-B4FA-31FE709054E0}"/>
                </a:ext>
              </a:extLst>
            </p:cNvPr>
            <p:cNvSpPr/>
            <p:nvPr/>
          </p:nvSpPr>
          <p:spPr>
            <a:xfrm rot="2689455">
              <a:off x="4918290" y="1154906"/>
              <a:ext cx="460271" cy="4602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Прямоугольник: скругленные углы 33">
              <a:extLst>
                <a:ext uri="{FF2B5EF4-FFF2-40B4-BE49-F238E27FC236}">
                  <a16:creationId xmlns:a16="http://schemas.microsoft.com/office/drawing/2014/main" id="{E3CF44D9-50A7-4BB7-B903-D33E56291897}"/>
                </a:ext>
              </a:extLst>
            </p:cNvPr>
            <p:cNvSpPr/>
            <p:nvPr/>
          </p:nvSpPr>
          <p:spPr>
            <a:xfrm rot="2689455">
              <a:off x="5052350" y="1288966"/>
              <a:ext cx="192151" cy="192151"/>
            </a:xfrm>
            <a:prstGeom prst="roundRect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0" name="Picture 3">
            <a:extLst>
              <a:ext uri="{FF2B5EF4-FFF2-40B4-BE49-F238E27FC236}">
                <a16:creationId xmlns:a16="http://schemas.microsoft.com/office/drawing/2014/main" id="{E4E5151B-3FA3-439F-8D04-58C7AC9C3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2" y="126356"/>
            <a:ext cx="995923" cy="918000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9D2547D-B05C-49AB-9558-511DC5991A07}"/>
              </a:ext>
            </a:extLst>
          </p:cNvPr>
          <p:cNvSpPr/>
          <p:nvPr/>
        </p:nvSpPr>
        <p:spPr>
          <a:xfrm>
            <a:off x="-18755" y="14068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4" name="Заголовок 4">
            <a:extLst>
              <a:ext uri="{FF2B5EF4-FFF2-40B4-BE49-F238E27FC236}">
                <a16:creationId xmlns:a16="http://schemas.microsoft.com/office/drawing/2014/main" id="{811A1F90-EF71-4B73-95F8-0C007849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1" y="213306"/>
            <a:ext cx="10048874" cy="933451"/>
          </a:xfrm>
        </p:spPr>
        <p:txBody>
          <a:bodyPr>
            <a:noAutofit/>
          </a:bodyPr>
          <a:lstStyle/>
          <a:p>
            <a:pPr algn="ctr"/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Нормативно-правовые акты в сфере безопасного обращения с пестицидами и агрохимикатами:</a:t>
            </a:r>
            <a:br>
              <a:rPr lang="ru-RU" dirty="0"/>
            </a:br>
            <a:br>
              <a:rPr lang="ru-RU" altLang="ru-RU" sz="17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</a:br>
            <a:br>
              <a:rPr lang="ru-RU" altLang="ru-RU" sz="1400" b="1" dirty="0">
                <a:solidFill>
                  <a:schemeClr val="bg1"/>
                </a:solidFill>
              </a:rPr>
            </a:br>
            <a:endParaRPr lang="ru-RU" sz="1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781608-E002-4922-95B9-7A95A0FEF329}"/>
              </a:ext>
            </a:extLst>
          </p:cNvPr>
          <p:cNvSpPr/>
          <p:nvPr/>
        </p:nvSpPr>
        <p:spPr>
          <a:xfrm>
            <a:off x="18756" y="0"/>
            <a:ext cx="964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AB5B9D4A-D2CD-497D-9A75-6F40662AA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381157"/>
            <a:ext cx="969488" cy="918000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round/>
            <a:headEnd/>
            <a:tailEnd/>
          </a:ln>
        </p:spPr>
      </p:pic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B1747BC1-FC2B-4B37-9DDD-41C2EEF5EAE0}"/>
              </a:ext>
            </a:extLst>
          </p:cNvPr>
          <p:cNvSpPr txBox="1">
            <a:spLocks/>
          </p:cNvSpPr>
          <p:nvPr/>
        </p:nvSpPr>
        <p:spPr>
          <a:xfrm>
            <a:off x="1476376" y="1160825"/>
            <a:ext cx="10048874" cy="4611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br>
              <a:rPr lang="ru-RU" altLang="ru-RU" sz="17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</a:br>
            <a:br>
              <a:rPr lang="ru-RU" altLang="ru-RU" sz="1400" b="1" dirty="0">
                <a:solidFill>
                  <a:schemeClr val="bg1"/>
                </a:solidFill>
              </a:rPr>
            </a:br>
            <a:endParaRPr lang="ru-RU" sz="1400" dirty="0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4EE996D7-C68B-4157-BAD4-A7741AC4ED39}"/>
              </a:ext>
            </a:extLst>
          </p:cNvPr>
          <p:cNvSpPr txBox="1">
            <a:spLocks/>
          </p:cNvSpPr>
          <p:nvPr/>
        </p:nvSpPr>
        <p:spPr>
          <a:xfrm>
            <a:off x="1492542" y="1146757"/>
            <a:ext cx="10048874" cy="5244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Федеральный закон от 19.07.1997 № 109-ФЗ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безопасном обращении с пестицидами и агрохимикатами»</a:t>
            </a:r>
          </a:p>
          <a:p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Постановление Правительства Российской Федерации от 30.06.2021 № 1067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федеральном государственном контроле (надзоре) в области безопасного обращения с пестицидами и агрохимикатами»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Постановление Правительства Российской Федерации от 28.06.2021 № 1030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осуществлении федерального государственного контроля (надзора) в области безопасного обращения с пестицидами и агрохимикатами в пунктах пропуска через государственную границу Российской Федерации»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Постановление Главного государственного санитарного врача РФ от 28.01.2021 № 3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санитарных правил и норм СанПиН 2.1.3684-21 «Санитарно-эпидемиологические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Постановление Главного государственного санитарного врача Российской Федерации от 02.12.2020 № 40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санитарных правил СП 2.2.3670-20 «Санитарно-эпидемиологические требования к условиям труда»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(каталог) пестицидов и агрохимикатов, разрешенных к применению на территории Российской Федерации 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  <a:p>
            <a:endParaRPr lang="ru-RU" sz="1400" dirty="0"/>
          </a:p>
          <a:p>
            <a:pPr algn="ctr"/>
            <a:br>
              <a:rPr lang="ru-RU" dirty="0"/>
            </a:br>
            <a:br>
              <a:rPr lang="ru-RU" altLang="ru-RU" sz="17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</a:br>
            <a:br>
              <a:rPr lang="ru-RU" altLang="ru-RU" sz="1400" b="1" dirty="0">
                <a:solidFill>
                  <a:schemeClr val="bg1"/>
                </a:solidFill>
              </a:rPr>
            </a:br>
            <a:endParaRPr lang="ru-RU" sz="1400" dirty="0"/>
          </a:p>
        </p:txBody>
      </p:sp>
      <p:grpSp>
        <p:nvGrpSpPr>
          <p:cNvPr id="9" name="Группа 25">
            <a:extLst>
              <a:ext uri="{FF2B5EF4-FFF2-40B4-BE49-F238E27FC236}">
                <a16:creationId xmlns:a16="http://schemas.microsoft.com/office/drawing/2014/main" id="{3CEEF386-4CAD-469C-97DC-18BD4DB2410C}"/>
              </a:ext>
            </a:extLst>
          </p:cNvPr>
          <p:cNvGrpSpPr>
            <a:grpSpLocks/>
          </p:cNvGrpSpPr>
          <p:nvPr/>
        </p:nvGrpSpPr>
        <p:grpSpPr bwMode="auto">
          <a:xfrm>
            <a:off x="1144041" y="1217401"/>
            <a:ext cx="163512" cy="163512"/>
            <a:chOff x="4918290" y="1154906"/>
            <a:chExt cx="460271" cy="460271"/>
          </a:xfrm>
        </p:grpSpPr>
        <p:sp>
          <p:nvSpPr>
            <p:cNvPr id="10" name="Прямоугольник: скругленные углы 33">
              <a:extLst>
                <a:ext uri="{FF2B5EF4-FFF2-40B4-BE49-F238E27FC236}">
                  <a16:creationId xmlns:a16="http://schemas.microsoft.com/office/drawing/2014/main" id="{F6F30D77-EF08-40AB-B56A-BEACC5357C22}"/>
                </a:ext>
              </a:extLst>
            </p:cNvPr>
            <p:cNvSpPr/>
            <p:nvPr/>
          </p:nvSpPr>
          <p:spPr>
            <a:xfrm rot="2689455">
              <a:off x="4918290" y="1154906"/>
              <a:ext cx="460271" cy="4602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: скругленные углы 33">
              <a:extLst>
                <a:ext uri="{FF2B5EF4-FFF2-40B4-BE49-F238E27FC236}">
                  <a16:creationId xmlns:a16="http://schemas.microsoft.com/office/drawing/2014/main" id="{03ABB49E-5E42-4200-81B7-6FD961CD845B}"/>
                </a:ext>
              </a:extLst>
            </p:cNvPr>
            <p:cNvSpPr/>
            <p:nvPr/>
          </p:nvSpPr>
          <p:spPr>
            <a:xfrm rot="2689455">
              <a:off x="5052350" y="1288966"/>
              <a:ext cx="192151" cy="192151"/>
            </a:xfrm>
            <a:prstGeom prst="roundRect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2" name="Группа 25">
            <a:extLst>
              <a:ext uri="{FF2B5EF4-FFF2-40B4-BE49-F238E27FC236}">
                <a16:creationId xmlns:a16="http://schemas.microsoft.com/office/drawing/2014/main" id="{29021D99-7610-4A0D-A5E6-A7A6B6694662}"/>
              </a:ext>
            </a:extLst>
          </p:cNvPr>
          <p:cNvGrpSpPr>
            <a:grpSpLocks/>
          </p:cNvGrpSpPr>
          <p:nvPr/>
        </p:nvGrpSpPr>
        <p:grpSpPr bwMode="auto">
          <a:xfrm>
            <a:off x="1155091" y="1666145"/>
            <a:ext cx="163512" cy="163512"/>
            <a:chOff x="4918290" y="1154906"/>
            <a:chExt cx="460271" cy="460271"/>
          </a:xfrm>
        </p:grpSpPr>
        <p:sp>
          <p:nvSpPr>
            <p:cNvPr id="16" name="Прямоугольник: скругленные углы 33">
              <a:extLst>
                <a:ext uri="{FF2B5EF4-FFF2-40B4-BE49-F238E27FC236}">
                  <a16:creationId xmlns:a16="http://schemas.microsoft.com/office/drawing/2014/main" id="{3755900C-4D25-4D33-BB94-7F6750175797}"/>
                </a:ext>
              </a:extLst>
            </p:cNvPr>
            <p:cNvSpPr/>
            <p:nvPr/>
          </p:nvSpPr>
          <p:spPr>
            <a:xfrm rot="2689455">
              <a:off x="4918290" y="1154906"/>
              <a:ext cx="460271" cy="4602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: скругленные углы 33">
              <a:extLst>
                <a:ext uri="{FF2B5EF4-FFF2-40B4-BE49-F238E27FC236}">
                  <a16:creationId xmlns:a16="http://schemas.microsoft.com/office/drawing/2014/main" id="{92DDDE92-A4D1-41B8-8B37-D48CE9EEABCC}"/>
                </a:ext>
              </a:extLst>
            </p:cNvPr>
            <p:cNvSpPr/>
            <p:nvPr/>
          </p:nvSpPr>
          <p:spPr>
            <a:xfrm rot="2689455">
              <a:off x="5052350" y="1288966"/>
              <a:ext cx="192151" cy="192151"/>
            </a:xfrm>
            <a:prstGeom prst="roundRect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8" name="Группа 25">
            <a:extLst>
              <a:ext uri="{FF2B5EF4-FFF2-40B4-BE49-F238E27FC236}">
                <a16:creationId xmlns:a16="http://schemas.microsoft.com/office/drawing/2014/main" id="{E2047B7A-1D6C-41B0-A04E-CEAA52530370}"/>
              </a:ext>
            </a:extLst>
          </p:cNvPr>
          <p:cNvGrpSpPr>
            <a:grpSpLocks/>
          </p:cNvGrpSpPr>
          <p:nvPr/>
        </p:nvGrpSpPr>
        <p:grpSpPr bwMode="auto">
          <a:xfrm>
            <a:off x="1169989" y="2562337"/>
            <a:ext cx="163512" cy="163512"/>
            <a:chOff x="4918290" y="1154906"/>
            <a:chExt cx="460271" cy="460271"/>
          </a:xfrm>
        </p:grpSpPr>
        <p:sp>
          <p:nvSpPr>
            <p:cNvPr id="19" name="Прямоугольник: скругленные углы 33">
              <a:extLst>
                <a:ext uri="{FF2B5EF4-FFF2-40B4-BE49-F238E27FC236}">
                  <a16:creationId xmlns:a16="http://schemas.microsoft.com/office/drawing/2014/main" id="{4CD52CE3-204C-4252-8A3F-F1B080077022}"/>
                </a:ext>
              </a:extLst>
            </p:cNvPr>
            <p:cNvSpPr/>
            <p:nvPr/>
          </p:nvSpPr>
          <p:spPr>
            <a:xfrm rot="2689455">
              <a:off x="4918290" y="1154906"/>
              <a:ext cx="460271" cy="4602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: скругленные углы 33">
              <a:extLst>
                <a:ext uri="{FF2B5EF4-FFF2-40B4-BE49-F238E27FC236}">
                  <a16:creationId xmlns:a16="http://schemas.microsoft.com/office/drawing/2014/main" id="{1F346F7F-CD54-4B5F-8CCB-9FDF645D9406}"/>
                </a:ext>
              </a:extLst>
            </p:cNvPr>
            <p:cNvSpPr/>
            <p:nvPr/>
          </p:nvSpPr>
          <p:spPr>
            <a:xfrm rot="2689455">
              <a:off x="5052350" y="1288966"/>
              <a:ext cx="192151" cy="192151"/>
            </a:xfrm>
            <a:prstGeom prst="roundRect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1" name="Группа 25">
            <a:extLst>
              <a:ext uri="{FF2B5EF4-FFF2-40B4-BE49-F238E27FC236}">
                <a16:creationId xmlns:a16="http://schemas.microsoft.com/office/drawing/2014/main" id="{CA66AE4C-B17D-4942-B924-4BDAF06A4E4B}"/>
              </a:ext>
            </a:extLst>
          </p:cNvPr>
          <p:cNvGrpSpPr>
            <a:grpSpLocks/>
          </p:cNvGrpSpPr>
          <p:nvPr/>
        </p:nvGrpSpPr>
        <p:grpSpPr bwMode="auto">
          <a:xfrm>
            <a:off x="1161498" y="3430262"/>
            <a:ext cx="163512" cy="163512"/>
            <a:chOff x="4918290" y="1154906"/>
            <a:chExt cx="460271" cy="460271"/>
          </a:xfrm>
        </p:grpSpPr>
        <p:sp>
          <p:nvSpPr>
            <p:cNvPr id="22" name="Прямоугольник: скругленные углы 33">
              <a:extLst>
                <a:ext uri="{FF2B5EF4-FFF2-40B4-BE49-F238E27FC236}">
                  <a16:creationId xmlns:a16="http://schemas.microsoft.com/office/drawing/2014/main" id="{310F6845-2330-4E08-9953-2F6C587E76CA}"/>
                </a:ext>
              </a:extLst>
            </p:cNvPr>
            <p:cNvSpPr/>
            <p:nvPr/>
          </p:nvSpPr>
          <p:spPr>
            <a:xfrm rot="2689455">
              <a:off x="4918290" y="1154906"/>
              <a:ext cx="460271" cy="4602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: скругленные углы 33">
              <a:extLst>
                <a:ext uri="{FF2B5EF4-FFF2-40B4-BE49-F238E27FC236}">
                  <a16:creationId xmlns:a16="http://schemas.microsoft.com/office/drawing/2014/main" id="{6B6464A0-015B-4067-9D57-E785A483BAC4}"/>
                </a:ext>
              </a:extLst>
            </p:cNvPr>
            <p:cNvSpPr/>
            <p:nvPr/>
          </p:nvSpPr>
          <p:spPr>
            <a:xfrm rot="2689455">
              <a:off x="5052350" y="1288966"/>
              <a:ext cx="192151" cy="192151"/>
            </a:xfrm>
            <a:prstGeom prst="roundRect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4" name="Группа 25">
            <a:extLst>
              <a:ext uri="{FF2B5EF4-FFF2-40B4-BE49-F238E27FC236}">
                <a16:creationId xmlns:a16="http://schemas.microsoft.com/office/drawing/2014/main" id="{600857FC-74D4-43B6-BDDF-65DB063F4500}"/>
              </a:ext>
            </a:extLst>
          </p:cNvPr>
          <p:cNvGrpSpPr>
            <a:grpSpLocks/>
          </p:cNvGrpSpPr>
          <p:nvPr/>
        </p:nvGrpSpPr>
        <p:grpSpPr bwMode="auto">
          <a:xfrm>
            <a:off x="1151088" y="4994480"/>
            <a:ext cx="163512" cy="163512"/>
            <a:chOff x="4918290" y="1154906"/>
            <a:chExt cx="460271" cy="460271"/>
          </a:xfrm>
        </p:grpSpPr>
        <p:sp>
          <p:nvSpPr>
            <p:cNvPr id="25" name="Прямоугольник: скругленные углы 33">
              <a:extLst>
                <a:ext uri="{FF2B5EF4-FFF2-40B4-BE49-F238E27FC236}">
                  <a16:creationId xmlns:a16="http://schemas.microsoft.com/office/drawing/2014/main" id="{87A47D5A-27B3-4BAB-B833-C50DFDC4129E}"/>
                </a:ext>
              </a:extLst>
            </p:cNvPr>
            <p:cNvSpPr/>
            <p:nvPr/>
          </p:nvSpPr>
          <p:spPr>
            <a:xfrm rot="2689455">
              <a:off x="4918290" y="1154906"/>
              <a:ext cx="460271" cy="4602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: скругленные углы 33">
              <a:extLst>
                <a:ext uri="{FF2B5EF4-FFF2-40B4-BE49-F238E27FC236}">
                  <a16:creationId xmlns:a16="http://schemas.microsoft.com/office/drawing/2014/main" id="{1E02BCC2-A5AD-4D59-AAFE-DAD933B829DE}"/>
                </a:ext>
              </a:extLst>
            </p:cNvPr>
            <p:cNvSpPr/>
            <p:nvPr/>
          </p:nvSpPr>
          <p:spPr>
            <a:xfrm rot="2689455">
              <a:off x="5052350" y="1288966"/>
              <a:ext cx="192151" cy="192151"/>
            </a:xfrm>
            <a:prstGeom prst="roundRect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7" name="Группа 25">
            <a:extLst>
              <a:ext uri="{FF2B5EF4-FFF2-40B4-BE49-F238E27FC236}">
                <a16:creationId xmlns:a16="http://schemas.microsoft.com/office/drawing/2014/main" id="{F5E3E511-A72A-484B-BC70-0D1729A7CF76}"/>
              </a:ext>
            </a:extLst>
          </p:cNvPr>
          <p:cNvGrpSpPr>
            <a:grpSpLocks/>
          </p:cNvGrpSpPr>
          <p:nvPr/>
        </p:nvGrpSpPr>
        <p:grpSpPr bwMode="auto">
          <a:xfrm>
            <a:off x="1161498" y="5855693"/>
            <a:ext cx="163512" cy="163512"/>
            <a:chOff x="4918290" y="1154906"/>
            <a:chExt cx="460271" cy="460271"/>
          </a:xfrm>
        </p:grpSpPr>
        <p:sp>
          <p:nvSpPr>
            <p:cNvPr id="28" name="Прямоугольник: скругленные углы 33">
              <a:extLst>
                <a:ext uri="{FF2B5EF4-FFF2-40B4-BE49-F238E27FC236}">
                  <a16:creationId xmlns:a16="http://schemas.microsoft.com/office/drawing/2014/main" id="{1C088765-8FEB-46F5-A236-D4B41CBA6CC2}"/>
                </a:ext>
              </a:extLst>
            </p:cNvPr>
            <p:cNvSpPr/>
            <p:nvPr/>
          </p:nvSpPr>
          <p:spPr>
            <a:xfrm rot="2689455">
              <a:off x="4918290" y="1154906"/>
              <a:ext cx="460271" cy="4602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Прямоугольник: скругленные углы 33">
              <a:extLst>
                <a:ext uri="{FF2B5EF4-FFF2-40B4-BE49-F238E27FC236}">
                  <a16:creationId xmlns:a16="http://schemas.microsoft.com/office/drawing/2014/main" id="{DDE20982-AAE8-4889-BB01-FEA8A1F15898}"/>
                </a:ext>
              </a:extLst>
            </p:cNvPr>
            <p:cNvSpPr/>
            <p:nvPr/>
          </p:nvSpPr>
          <p:spPr>
            <a:xfrm rot="2689455">
              <a:off x="5052350" y="1288966"/>
              <a:ext cx="192151" cy="192151"/>
            </a:xfrm>
            <a:prstGeom prst="roundRect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6918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331B8B-1982-419F-84F5-DB6F0B0B1C1F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6AE31-A41B-46DA-B7AB-845FCD94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78" y="177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государственная информационная система прослеживаемости пестицидов и агрохимикатов (ФГИС ППА)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E7CF9C-1DA5-496B-BF23-8A7E30CE2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27" y="1562390"/>
            <a:ext cx="5525673" cy="462705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вступлением в силу Федерального закона от 30 декабря 2020г. № 522-ФЗ «О внесении изменений в Федеральный закон «О безопасном обращении с пестицидами и агрохимикатами» в части совершенствования государственного контроля (надзора) в области безопасного обращения с пестицидами и агрохимикатами», Федеральный закон от 19 июля 1997 года         № 109-ФЗ «О безопасном обращении с пестицидами и агрохимикатами» дополнен статьей 15.2, которая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предписывает создание: Федеральной государственной информационной системы    прослеживаемости пестицидов и агрохимикатов (ФГИС ППА)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6E197A-40FD-49FE-8C54-F8EE33FDE311}"/>
              </a:ext>
            </a:extLst>
          </p:cNvPr>
          <p:cNvSpPr/>
          <p:nvPr/>
        </p:nvSpPr>
        <p:spPr>
          <a:xfrm>
            <a:off x="0" y="0"/>
            <a:ext cx="9835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8DF8B93-6708-490E-B182-3D0D3E42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57"/>
            <a:ext cx="983556" cy="918000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round/>
            <a:headEnd/>
            <a:tailEnd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B7374B0-5BCE-445F-86EC-07E8A7C81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74" y="1562390"/>
            <a:ext cx="4874479" cy="486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2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331B8B-1982-419F-84F5-DB6F0B0B1C1F}"/>
              </a:ext>
            </a:extLst>
          </p:cNvPr>
          <p:cNvSpPr/>
          <p:nvPr/>
        </p:nvSpPr>
        <p:spPr>
          <a:xfrm>
            <a:off x="145356" y="0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6AE31-A41B-46DA-B7AB-845FCD94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10" y="177375"/>
            <a:ext cx="10158046" cy="1325563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Федеральной государственной информационной системы прослеживаемости пестицидов и агрохимикатов </a:t>
            </a:r>
            <a:b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(ФГИС ППА) </a:t>
            </a:r>
            <a:b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Формирование, ведение и актуализация указанного перечня осуществляться на базе Единого реестра поднадзорных объектов в информационной системе Россельхознадзора «Цербер»).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E7CF9C-1DA5-496B-BF23-8A7E30CE2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554" y="1913513"/>
            <a:ext cx="11189689" cy="476711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создается в целях обеспечения учета партий пестицидов и агрохимикатов при их обращении (производстве (изготовлении), хранении, перевозке (транспортировке), применении, реализации, обезвреживании, утилизации, уничтожении и захоронении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и индивидуальные предприниматели, осуществляющие указанные виды деятельности, регистрируются в ФГИС ППА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взимания платы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на включение в перечень можно подать в Управление Россельхознадзора по Орловской и Курской областям (начиная с 01 июля 2021 года)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предусмотрена самостоятельная регистрация хозяйствующего субъекта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действующей электронной подписи заявителя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бланков заявлений на регистрацию, а так же порядок регистрации хозяйствующих субъектов в ФГИС ППА размещены на официальном сайте Территориального Управления Россельхознадзора по Орловской и Курской областям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6E197A-40FD-49FE-8C54-F8EE33FDE311}"/>
              </a:ext>
            </a:extLst>
          </p:cNvPr>
          <p:cNvSpPr/>
          <p:nvPr/>
        </p:nvSpPr>
        <p:spPr>
          <a:xfrm>
            <a:off x="-12367" y="0"/>
            <a:ext cx="9959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8DF8B93-6708-490E-B182-3D0D3E42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9" y="381156"/>
            <a:ext cx="995923" cy="918000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152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5B2C03-1AFE-477C-8ADB-F821D037A4C6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956E9C7-205A-45CD-B390-884C4AB06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6" y="850731"/>
            <a:ext cx="9350154" cy="435133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6A7DE6-09A7-4D12-8851-29CC933BC553}"/>
              </a:ext>
            </a:extLst>
          </p:cNvPr>
          <p:cNvSpPr/>
          <p:nvPr/>
        </p:nvSpPr>
        <p:spPr>
          <a:xfrm>
            <a:off x="18756" y="0"/>
            <a:ext cx="964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4BA8AC7-0AEF-47F0-B7B5-E150931B2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" y="429724"/>
            <a:ext cx="964800" cy="889312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round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F84C07-0270-4878-94A6-5A982103E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3" y="3222783"/>
            <a:ext cx="6869725" cy="35380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D3D12-2CEC-4E56-B5C8-EB9B51B7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654" y="97192"/>
            <a:ext cx="9350154" cy="65634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9C56C-C65F-49D7-9AE2-45BA34E6382C}"/>
              </a:ext>
            </a:extLst>
          </p:cNvPr>
          <p:cNvSpPr txBox="1"/>
          <p:nvPr/>
        </p:nvSpPr>
        <p:spPr>
          <a:xfrm>
            <a:off x="1111348" y="2349304"/>
            <a:ext cx="150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6126B-8929-4221-9559-C1953FC1FBF3}"/>
              </a:ext>
            </a:extLst>
          </p:cNvPr>
          <p:cNvSpPr txBox="1"/>
          <p:nvPr/>
        </p:nvSpPr>
        <p:spPr>
          <a:xfrm>
            <a:off x="9405242" y="5444671"/>
            <a:ext cx="185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</a:t>
            </a:r>
          </a:p>
        </p:txBody>
      </p:sp>
    </p:spTree>
    <p:extLst>
      <p:ext uri="{BB962C8B-B14F-4D97-AF65-F5344CB8AC3E}">
        <p14:creationId xmlns:p14="http://schemas.microsoft.com/office/powerpoint/2010/main" val="52946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331B8B-1982-419F-84F5-DB6F0B0B1C1F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4720475-3BF8-4F8A-967C-E29CE3E5F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2" y="765554"/>
            <a:ext cx="9960557" cy="4351338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6E197A-40FD-49FE-8C54-F8EE33FDE311}"/>
              </a:ext>
            </a:extLst>
          </p:cNvPr>
          <p:cNvSpPr/>
          <p:nvPr/>
        </p:nvSpPr>
        <p:spPr>
          <a:xfrm>
            <a:off x="18757" y="0"/>
            <a:ext cx="9648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8DF8B93-6708-490E-B182-3D0D3E42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" y="307219"/>
            <a:ext cx="964839" cy="916670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round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7C9E58-030A-445C-A3FF-760F00F27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16" y="2339351"/>
            <a:ext cx="7739497" cy="43513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6AE31-A41B-46DA-B7AB-845FCD94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98" y="26005"/>
            <a:ext cx="10515600" cy="7395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3FF67-D16D-4B17-B2C0-646FFF9FA6FF}"/>
              </a:ext>
            </a:extLst>
          </p:cNvPr>
          <p:cNvSpPr txBox="1"/>
          <p:nvPr/>
        </p:nvSpPr>
        <p:spPr>
          <a:xfrm>
            <a:off x="5101883" y="727120"/>
            <a:ext cx="198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902FA9-919F-48E9-980A-A4A4D3696E33}"/>
              </a:ext>
            </a:extLst>
          </p:cNvPr>
          <p:cNvSpPr txBox="1"/>
          <p:nvPr/>
        </p:nvSpPr>
        <p:spPr>
          <a:xfrm>
            <a:off x="10195919" y="5116892"/>
            <a:ext cx="153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4</a:t>
            </a:r>
          </a:p>
        </p:txBody>
      </p:sp>
    </p:spTree>
    <p:extLst>
      <p:ext uri="{BB962C8B-B14F-4D97-AF65-F5344CB8AC3E}">
        <p14:creationId xmlns:p14="http://schemas.microsoft.com/office/powerpoint/2010/main" val="358338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331B8B-1982-419F-84F5-DB6F0B0B1C1F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6E197A-40FD-49FE-8C54-F8EE33FDE311}"/>
              </a:ext>
            </a:extLst>
          </p:cNvPr>
          <p:cNvSpPr/>
          <p:nvPr/>
        </p:nvSpPr>
        <p:spPr>
          <a:xfrm>
            <a:off x="18756" y="0"/>
            <a:ext cx="964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8DF8B93-6708-490E-B182-3D0D3E42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" y="397590"/>
            <a:ext cx="964800" cy="947522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round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F90DF6-D367-41C2-8609-C9F322233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207" y="730250"/>
            <a:ext cx="5322279" cy="61277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6AE31-A41B-46DA-B7AB-845FCD94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469" y="67469"/>
            <a:ext cx="9942504" cy="6627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1104A86D-8994-4898-9281-829C530F8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43" y="730250"/>
            <a:ext cx="5165519" cy="612775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1EE460-CFEF-4D7F-B6F0-95F18F89D64E}"/>
              </a:ext>
            </a:extLst>
          </p:cNvPr>
          <p:cNvSpPr txBox="1"/>
          <p:nvPr/>
        </p:nvSpPr>
        <p:spPr>
          <a:xfrm>
            <a:off x="4543864" y="6125367"/>
            <a:ext cx="155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7658D7-91F9-47B0-9D71-824325595FC3}"/>
              </a:ext>
            </a:extLst>
          </p:cNvPr>
          <p:cNvSpPr txBox="1"/>
          <p:nvPr/>
        </p:nvSpPr>
        <p:spPr>
          <a:xfrm>
            <a:off x="10522634" y="6125367"/>
            <a:ext cx="140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6</a:t>
            </a:r>
          </a:p>
        </p:txBody>
      </p:sp>
    </p:spTree>
    <p:extLst>
      <p:ext uri="{BB962C8B-B14F-4D97-AF65-F5344CB8AC3E}">
        <p14:creationId xmlns:p14="http://schemas.microsoft.com/office/powerpoint/2010/main" val="4023257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879</Words>
  <Application>Microsoft Office PowerPoint</Application>
  <PresentationFormat>Широкоэкранный</PresentationFormat>
  <Paragraphs>59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                В соответствии со статьей 15 Федерального закона от 19.07.1997 № 109-ФЗ «О безопасном обращении с пестицидами и агрохимикатами», Постановлением Правительства РФ от 30.06.2021 №1067 «Об утверждении Положения о федеральном государственном контроле (надзоре) в области безопасного обращения с пестицидами и агрохимикатами» федеральный государственный контроль (надзор) в области безопасного обращения с пестицидами и агрохимикатами осуществляет: Федеральная служба по ветеринарному и фитосанитарному надзору  </vt:lpstr>
      <vt:lpstr>Презентация PowerPoint</vt:lpstr>
      <vt:lpstr>                Нормативно-правовые акты в сфере безопасного обращения с пестицидами и агрохимикатами:   </vt:lpstr>
      <vt:lpstr>Федеральная государственная информационная система прослеживаемости пестицидов и агрохимикатов (ФГИС ППА) </vt:lpstr>
      <vt:lpstr>Назначение Федеральной государственной информационной системы прослеживаемости пестицидов и агрохимикатов  (ФГИС ППА)  (Формирование, ведение и актуализация указанного перечня осуществляться на базе Единого реестра поднадзорных объектов в информационной системе Россельхознадзора «Цербер»).</vt:lpstr>
      <vt:lpstr>Презентация PowerPoint</vt:lpstr>
      <vt:lpstr>Презентация PowerPoint</vt:lpstr>
      <vt:lpstr>Презентация PowerPoint</vt:lpstr>
      <vt:lpstr>Форма заявления на регистрацию в ФГИС ППА</vt:lpstr>
      <vt:lpstr>Форма заявления на регистрацию в ФГИС ППА</vt:lpstr>
      <vt:lpstr>Форма заявления на регистрацию в ФГИС ППА</vt:lpstr>
      <vt:lpstr>Форма заявления на регистрацию в ФГИС ППА</vt:lpstr>
      <vt:lpstr>Форма заявления на регистрацию в ФГИС ППА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2021-08-17T07:29:20Z</dcterms:created>
  <dcterms:modified xsi:type="dcterms:W3CDTF">2021-08-25T08:24:30Z</dcterms:modified>
</cp:coreProperties>
</file>